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65" r:id="rId3"/>
    <p:sldId id="280" r:id="rId4"/>
    <p:sldId id="281" r:id="rId5"/>
    <p:sldId id="282" r:id="rId6"/>
    <p:sldId id="283" r:id="rId7"/>
    <p:sldId id="284" r:id="rId8"/>
    <p:sldId id="285" r:id="rId9"/>
    <p:sldId id="287" r:id="rId10"/>
    <p:sldId id="286" r:id="rId11"/>
    <p:sldId id="288" r:id="rId12"/>
    <p:sldId id="28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Rigid Body Transformations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1/16/2011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Frames in Computer-Aided Surgery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 descr="sk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696720"/>
            <a:ext cx="3982720" cy="3464560"/>
          </a:xfrm>
          <a:prstGeom prst="rect">
            <a:avLst/>
          </a:prstGeom>
        </p:spPr>
      </p:pic>
      <p:pic>
        <p:nvPicPr>
          <p:cNvPr id="8" name="Picture 7" descr="skin_fi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2003514"/>
            <a:ext cx="4572000" cy="2568486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685800" y="4648200"/>
            <a:ext cx="838200" cy="635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186531" y="4156075"/>
            <a:ext cx="997746" cy="79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4724400"/>
            <a:ext cx="74155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CT 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 rot="20760000">
            <a:off x="7447941" y="2056362"/>
            <a:ext cx="1447800" cy="1600200"/>
            <a:chOff x="4648200" y="4800600"/>
            <a:chExt cx="1447800" cy="1600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5257800" y="5791200"/>
              <a:ext cx="838200" cy="635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4758531" y="5299075"/>
              <a:ext cx="997746" cy="796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0800000" flipV="1">
              <a:off x="4648200" y="5797552"/>
              <a:ext cx="609600" cy="60324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8153400" y="30596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Fiducial</a:t>
            </a:r>
            <a:r>
              <a:rPr lang="en-CA" dirty="0" smtClean="0"/>
              <a:t> Registration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physical markers easily locatable in the medical imagery and on the patient are often used in neurosurgery to establish the spatial relationship between the patient and the images</a:t>
            </a:r>
          </a:p>
          <a:p>
            <a:r>
              <a:rPr lang="en-CA" dirty="0" smtClean="0"/>
              <a:t>same fundamental problem appears in many different fields and goes by many different names</a:t>
            </a:r>
          </a:p>
          <a:p>
            <a:pPr lvl="1"/>
            <a:r>
              <a:rPr lang="en-CA" dirty="0" err="1" smtClean="0"/>
              <a:t>fiducial</a:t>
            </a:r>
            <a:r>
              <a:rPr lang="en-CA" dirty="0" smtClean="0"/>
              <a:t> registration</a:t>
            </a:r>
          </a:p>
          <a:p>
            <a:pPr lvl="1"/>
            <a:r>
              <a:rPr lang="en-CA" dirty="0" smtClean="0"/>
              <a:t>point-based registration</a:t>
            </a:r>
          </a:p>
          <a:p>
            <a:pPr lvl="1"/>
            <a:r>
              <a:rPr lang="en-CA" dirty="0" smtClean="0"/>
              <a:t>paired-point registration</a:t>
            </a:r>
          </a:p>
          <a:p>
            <a:pPr lvl="1"/>
            <a:r>
              <a:rPr lang="en-CA" dirty="0" smtClean="0"/>
              <a:t>registration with </a:t>
            </a:r>
            <a:r>
              <a:rPr lang="en-CA" dirty="0" err="1" smtClean="0"/>
              <a:t>correspondances</a:t>
            </a:r>
            <a:endParaRPr lang="en-CA" dirty="0" smtClean="0"/>
          </a:p>
          <a:p>
            <a:pPr lvl="1"/>
            <a:r>
              <a:rPr lang="en-CA" dirty="0" smtClean="0"/>
              <a:t>absolute orientation</a:t>
            </a:r>
          </a:p>
          <a:p>
            <a:pPr lvl="1"/>
            <a:r>
              <a:rPr lang="en-CA" dirty="0" smtClean="0"/>
              <a:t>point fitting</a:t>
            </a:r>
          </a:p>
          <a:p>
            <a:pPr lvl="1"/>
            <a:r>
              <a:rPr lang="en-CA" dirty="0" smtClean="0"/>
              <a:t>...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Problem 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points measured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and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estimate the transformation       (or      )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200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1862931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1752600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0" y="4126467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400800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5901531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5791200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24600" y="411479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814718" y="335279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95718" y="274319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500518" y="434339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81518" y="342899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4957718" y="449579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3188" name="Object 4"/>
          <p:cNvGraphicFramePr>
            <a:graphicFrameLocks noChangeAspect="1"/>
          </p:cNvGraphicFramePr>
          <p:nvPr/>
        </p:nvGraphicFramePr>
        <p:xfrm>
          <a:off x="5105400" y="3235325"/>
          <a:ext cx="381000" cy="498475"/>
        </p:xfrm>
        <a:graphic>
          <a:graphicData uri="http://schemas.openxmlformats.org/presentationml/2006/ole">
            <p:oleObj spid="_x0000_s93188" name="Equation" r:id="rId3" imgW="190440" imgH="215640" progId="Equation.3">
              <p:embed/>
            </p:oleObj>
          </a:graphicData>
        </a:graphic>
      </p:graphicFrame>
      <p:graphicFrame>
        <p:nvGraphicFramePr>
          <p:cNvPr id="93189" name="Object 5"/>
          <p:cNvGraphicFramePr>
            <a:graphicFrameLocks noChangeAspect="1"/>
          </p:cNvGraphicFramePr>
          <p:nvPr/>
        </p:nvGraphicFramePr>
        <p:xfrm>
          <a:off x="5105400" y="4343400"/>
          <a:ext cx="381000" cy="527050"/>
        </p:xfrm>
        <a:graphic>
          <a:graphicData uri="http://schemas.openxmlformats.org/presentationml/2006/ole">
            <p:oleObj spid="_x0000_s93189" name="Equation" r:id="rId4" imgW="190440" imgH="228600" progId="Equation.3">
              <p:embed/>
            </p:oleObj>
          </a:graphicData>
        </a:graphic>
      </p:graphicFrame>
      <p:graphicFrame>
        <p:nvGraphicFramePr>
          <p:cNvPr id="93190" name="Object 6"/>
          <p:cNvGraphicFramePr>
            <a:graphicFrameLocks noChangeAspect="1"/>
          </p:cNvGraphicFramePr>
          <p:nvPr/>
        </p:nvGraphicFramePr>
        <p:xfrm>
          <a:off x="4127500" y="4211638"/>
          <a:ext cx="355600" cy="498475"/>
        </p:xfrm>
        <a:graphic>
          <a:graphicData uri="http://schemas.openxmlformats.org/presentationml/2006/ole">
            <p:oleObj spid="_x0000_s93190" name="Equation" r:id="rId5" imgW="177480" imgH="215640" progId="Equation.3">
              <p:embed/>
            </p:oleObj>
          </a:graphicData>
        </a:graphic>
      </p:graphicFrame>
      <p:graphicFrame>
        <p:nvGraphicFramePr>
          <p:cNvPr id="93191" name="Object 7"/>
          <p:cNvGraphicFramePr>
            <a:graphicFrameLocks noChangeAspect="1"/>
          </p:cNvGraphicFramePr>
          <p:nvPr/>
        </p:nvGraphicFramePr>
        <p:xfrm>
          <a:off x="3429000" y="3206750"/>
          <a:ext cx="381000" cy="527050"/>
        </p:xfrm>
        <a:graphic>
          <a:graphicData uri="http://schemas.openxmlformats.org/presentationml/2006/ole">
            <p:oleObj spid="_x0000_s93191" name="Equation" r:id="rId6" imgW="190440" imgH="228600" progId="Equation.3">
              <p:embed/>
            </p:oleObj>
          </a:graphicData>
        </a:graphic>
      </p:graphicFrame>
      <p:graphicFrame>
        <p:nvGraphicFramePr>
          <p:cNvPr id="93192" name="Object 8"/>
          <p:cNvGraphicFramePr>
            <a:graphicFrameLocks noChangeAspect="1"/>
          </p:cNvGraphicFramePr>
          <p:nvPr/>
        </p:nvGraphicFramePr>
        <p:xfrm>
          <a:off x="3962400" y="2224088"/>
          <a:ext cx="381000" cy="496887"/>
        </p:xfrm>
        <a:graphic>
          <a:graphicData uri="http://schemas.openxmlformats.org/presentationml/2006/ole">
            <p:oleObj spid="_x0000_s93192" name="Equation" r:id="rId7" imgW="190440" imgH="215640" progId="Equation.3">
              <p:embed/>
            </p:oleObj>
          </a:graphicData>
        </a:graphic>
      </p:graphicFrame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2590800" y="1219200"/>
          <a:ext cx="457200" cy="585788"/>
        </p:xfrm>
        <a:graphic>
          <a:graphicData uri="http://schemas.openxmlformats.org/presentationml/2006/ole">
            <p:oleObj spid="_x0000_s93193" name="Equation" r:id="rId8" imgW="228600" imgH="253800" progId="Equation.3">
              <p:embed/>
            </p:oleObj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3683000" y="1219200"/>
          <a:ext cx="431800" cy="585788"/>
        </p:xfrm>
        <a:graphic>
          <a:graphicData uri="http://schemas.openxmlformats.org/presentationml/2006/ole">
            <p:oleObj spid="_x0000_s93194" name="Equation" r:id="rId9" imgW="2156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34290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13706" y="29337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3962400" y="5105400"/>
          <a:ext cx="304800" cy="381000"/>
        </p:xfrm>
        <a:graphic>
          <a:graphicData uri="http://schemas.openxmlformats.org/presentationml/2006/ole">
            <p:oleObj spid="_x0000_s52229" name="Equation" r:id="rId3" imgW="152280" imgH="16488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524000" y="34290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4800600" y="17526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4190205" y="17533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4724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800600" y="23622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1" y="4762501"/>
            <a:ext cx="761998" cy="76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704806" y="3886200"/>
            <a:ext cx="610394" cy="53419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629400" y="43434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rot="10800000">
            <a:off x="5867400" y="4267200"/>
            <a:ext cx="838200" cy="15240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191000" y="48768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2209800" y="24160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  <a:endCxn id="40" idx="0"/>
          </p:cNvCxnSpPr>
          <p:nvPr/>
        </p:nvCxnSpPr>
        <p:spPr>
          <a:xfrm rot="16200000" flipH="1">
            <a:off x="4762500" y="2400300"/>
            <a:ext cx="1981200" cy="19050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276600" y="2292350"/>
          <a:ext cx="431800" cy="527050"/>
        </p:xfrm>
        <a:graphic>
          <a:graphicData uri="http://schemas.openxmlformats.org/presentationml/2006/ole">
            <p:oleObj spid="_x0000_s52236" name="Equation" r:id="rId4" imgW="215640" imgH="228600" progId="Equation.3">
              <p:embed/>
            </p:oleObj>
          </a:graphicData>
        </a:graphic>
      </p:graphicFrame>
      <p:graphicFrame>
        <p:nvGraphicFramePr>
          <p:cNvPr id="52237" name="Object 13"/>
          <p:cNvGraphicFramePr>
            <a:graphicFrameLocks noChangeAspect="1"/>
          </p:cNvGraphicFramePr>
          <p:nvPr/>
        </p:nvGraphicFramePr>
        <p:xfrm>
          <a:off x="5842000" y="2901950"/>
          <a:ext cx="431800" cy="527050"/>
        </p:xfrm>
        <a:graphic>
          <a:graphicData uri="http://schemas.openxmlformats.org/presentationml/2006/ole">
            <p:oleObj spid="_x0000_s52237" name="Equation" r:id="rId5" imgW="215640" imgH="228600" progId="Equation.3">
              <p:embed/>
            </p:oleObj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24000" y="3059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50703" y="19812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96000" y="4419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every rigid-body transformation can be represented as a rotation followed by a translation </a:t>
            </a:r>
            <a:r>
              <a:rPr lang="en-CA" i="1" dirty="0" smtClean="0"/>
              <a:t>in the same frame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as a 4x4 matrix</a:t>
            </a:r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r>
              <a:rPr lang="en-CA" dirty="0" smtClean="0"/>
              <a:t>	where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3x3 rotation matrix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is a 3x1 translation vector</a:t>
            </a:r>
            <a:endParaRPr lang="en-US" dirty="0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48000" y="2373312"/>
          <a:ext cx="2336800" cy="1055688"/>
        </p:xfrm>
        <a:graphic>
          <a:graphicData uri="http://schemas.openxmlformats.org/presentationml/2006/ole">
            <p:oleObj spid="_x0000_s89090" name="Equation" r:id="rId3" imgW="11682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some frame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points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1"/>
            <a:r>
              <a:rPr lang="en-CA" dirty="0" smtClean="0"/>
              <a:t>vectors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270000" y="1981200"/>
          <a:ext cx="1320800" cy="1114425"/>
        </p:xfrm>
        <a:graphic>
          <a:graphicData uri="http://schemas.openxmlformats.org/presentationml/2006/ole">
            <p:oleObj spid="_x0000_s90114" name="Equation" r:id="rId3" imgW="660240" imgH="482400" progId="Equation.3">
              <p:embed/>
            </p:oleObj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1308100" y="4191000"/>
          <a:ext cx="1244600" cy="1114425"/>
        </p:xfrm>
        <a:graphic>
          <a:graphicData uri="http://schemas.openxmlformats.org/presentationml/2006/ole">
            <p:oleObj spid="_x0000_s90115" name="Equation" r:id="rId4" imgW="6220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inverse of a transformation undoes the original transformation</a:t>
            </a:r>
          </a:p>
          <a:p>
            <a:pPr lvl="1"/>
            <a:r>
              <a:rPr lang="en-CA" dirty="0" smtClean="0"/>
              <a:t>if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then</a:t>
            </a:r>
            <a:endParaRPr lang="en-US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1143000" y="2057400"/>
          <a:ext cx="2336800" cy="1055687"/>
        </p:xfrm>
        <a:graphic>
          <a:graphicData uri="http://schemas.openxmlformats.org/presentationml/2006/ole">
            <p:oleObj spid="_x0000_s91138" name="Equation" r:id="rId3" imgW="1168200" imgH="457200" progId="Equation.3">
              <p:embed/>
            </p:oleObj>
          </a:graphicData>
        </a:graphic>
      </p:graphicFrame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143000" y="3886200"/>
          <a:ext cx="3149600" cy="1114425"/>
        </p:xfrm>
        <a:graphic>
          <a:graphicData uri="http://schemas.openxmlformats.org/presentationml/2006/ole">
            <p:oleObj spid="_x0000_s91139" name="Equation" r:id="rId4" imgW="157464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0"/>
          <p:cNvGrpSpPr/>
          <p:nvPr/>
        </p:nvGrpSpPr>
        <p:grpSpPr>
          <a:xfrm rot="-1800000">
            <a:off x="2819400" y="1676399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9"/>
          <p:cNvGrpSpPr/>
          <p:nvPr/>
        </p:nvGrpSpPr>
        <p:grpSpPr>
          <a:xfrm rot="1200000">
            <a:off x="5638800" y="1219200"/>
            <a:ext cx="1447800" cy="1600200"/>
            <a:chOff x="5638800" y="1219200"/>
            <a:chExt cx="1447800" cy="1600200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6248400" y="2209800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5749131" y="1717675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172200" y="213995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10800000" flipV="1">
              <a:off x="5638800" y="2216152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/>
          <p:nvPr/>
        </p:nvCxnSpPr>
        <p:spPr>
          <a:xfrm rot="600000" flipV="1">
            <a:off x="3695539" y="55363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3288582" y="49789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3625155" y="53937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3044009" y="54124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600000" flipV="1">
            <a:off x="7048338" y="50791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6000000" flipH="1" flipV="1">
            <a:off x="6641381" y="45217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 rot="600000">
            <a:off x="6977954" y="49365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1400000" flipV="1">
            <a:off x="6396808" y="49552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1524000" y="2743200"/>
            <a:ext cx="1905000" cy="13779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6" idx="6"/>
          </p:cNvCxnSpPr>
          <p:nvPr/>
        </p:nvCxnSpPr>
        <p:spPr>
          <a:xfrm flipV="1">
            <a:off x="3608729" y="2133600"/>
            <a:ext cx="2411071" cy="53242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524000" y="4114800"/>
            <a:ext cx="20574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2"/>
          </p:cNvCxnSpPr>
          <p:nvPr/>
        </p:nvCxnSpPr>
        <p:spPr>
          <a:xfrm rot="10800000" flipH="1">
            <a:off x="3626313" y="5029201"/>
            <a:ext cx="3307886" cy="42747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92162" name="Equation" r:id="rId3" imgW="114120" imgH="215640" progId="Equation.3">
              <p:embed/>
            </p:oleObj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838200" y="3810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429000" y="20574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00800" y="182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81400" y="563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934200" y="5181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{4}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Straight Arrow Connector 76"/>
          <p:cNvCxnSpPr>
            <a:endCxn id="40" idx="5"/>
          </p:cNvCxnSpPr>
          <p:nvPr/>
        </p:nvCxnSpPr>
        <p:spPr>
          <a:xfrm rot="16200000" flipV="1">
            <a:off x="5249095" y="3205323"/>
            <a:ext cx="2786943" cy="84479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2120900" y="2743200"/>
          <a:ext cx="457200" cy="527050"/>
        </p:xfrm>
        <a:graphic>
          <a:graphicData uri="http://schemas.openxmlformats.org/presentationml/2006/ole">
            <p:oleObj spid="_x0000_s92163" name="Equation" r:id="rId4" imgW="228600" imgH="228600" progId="Equation.3">
              <p:embed/>
            </p:oleObj>
          </a:graphicData>
        </a:graphic>
      </p:graphicFrame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4800600" y="1676400"/>
          <a:ext cx="457200" cy="527050"/>
        </p:xfrm>
        <a:graphic>
          <a:graphicData uri="http://schemas.openxmlformats.org/presentationml/2006/ole">
            <p:oleObj spid="_x0000_s92164" name="Equation" r:id="rId5" imgW="228600" imgH="228600" progId="Equation.3">
              <p:embed/>
            </p:oleObj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667000" y="4252913"/>
          <a:ext cx="457200" cy="557212"/>
        </p:xfrm>
        <a:graphic>
          <a:graphicData uri="http://schemas.openxmlformats.org/presentationml/2006/ole">
            <p:oleObj spid="_x0000_s92165" name="Equation" r:id="rId6" imgW="228600" imgH="241200" progId="Equation.3">
              <p:embed/>
            </p:oleObj>
          </a:graphicData>
        </a:graphic>
      </p:graphicFrame>
      <p:graphicFrame>
        <p:nvGraphicFramePr>
          <p:cNvPr id="88084" name="Object 20"/>
          <p:cNvGraphicFramePr>
            <a:graphicFrameLocks noChangeAspect="1"/>
          </p:cNvGraphicFramePr>
          <p:nvPr/>
        </p:nvGraphicFramePr>
        <p:xfrm>
          <a:off x="5334000" y="4572000"/>
          <a:ext cx="457200" cy="527050"/>
        </p:xfrm>
        <a:graphic>
          <a:graphicData uri="http://schemas.openxmlformats.org/presentationml/2006/ole">
            <p:oleObj spid="_x0000_s92166" name="Equation" r:id="rId7" imgW="228600" imgH="228600" progId="Equation.3">
              <p:embed/>
            </p:oleObj>
          </a:graphicData>
        </a:graphic>
      </p:graphicFrame>
      <p:graphicFrame>
        <p:nvGraphicFramePr>
          <p:cNvPr id="88085" name="Object 21"/>
          <p:cNvGraphicFramePr>
            <a:graphicFrameLocks noChangeAspect="1"/>
          </p:cNvGraphicFramePr>
          <p:nvPr/>
        </p:nvGraphicFramePr>
        <p:xfrm>
          <a:off x="6781800" y="3165475"/>
          <a:ext cx="457200" cy="527050"/>
        </p:xfrm>
        <a:graphic>
          <a:graphicData uri="http://schemas.openxmlformats.org/presentationml/2006/ole">
            <p:oleObj spid="_x0000_s92167" name="Equation" r:id="rId8" imgW="228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Frames in Computer-Aided Surgery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3" descr="optotrak2"/>
          <p:cNvPicPr>
            <a:picLocks noChangeAspect="1" noChangeArrowheads="1"/>
          </p:cNvPicPr>
          <p:nvPr/>
        </p:nvPicPr>
        <p:blipFill>
          <a:blip r:embed="rId2" cstate="print"/>
          <a:srcRect r="29580"/>
          <a:stretch>
            <a:fillRect/>
          </a:stretch>
        </p:blipFill>
        <p:spPr bwMode="auto">
          <a:xfrm>
            <a:off x="609600" y="1524000"/>
            <a:ext cx="3382338" cy="320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poin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5240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 flipV="1">
            <a:off x="1066800" y="2895600"/>
            <a:ext cx="838200" cy="635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567531" y="2403475"/>
            <a:ext cx="997746" cy="79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457200" y="2901952"/>
            <a:ext cx="609600" cy="60324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971800"/>
            <a:ext cx="55976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 rot="20760000">
            <a:off x="4667859" y="1599160"/>
            <a:ext cx="1447800" cy="1600200"/>
            <a:chOff x="4648200" y="4800600"/>
            <a:chExt cx="1447800" cy="1600200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5257800" y="5791200"/>
              <a:ext cx="838200" cy="635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4758531" y="5299075"/>
              <a:ext cx="997746" cy="796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0800000" flipV="1">
              <a:off x="4648200" y="5797552"/>
              <a:ext cx="609600" cy="60324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5269903" y="2057400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 rot="1800000">
            <a:off x="7008666" y="1931157"/>
            <a:ext cx="1447800" cy="1600200"/>
            <a:chOff x="4648200" y="4876800"/>
            <a:chExt cx="1447800" cy="1600200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5257800" y="5867400"/>
              <a:ext cx="838200" cy="635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H="1" flipV="1">
              <a:off x="4758531" y="5375275"/>
              <a:ext cx="997746" cy="796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 flipV="1">
              <a:off x="4648200" y="5873752"/>
              <a:ext cx="609600" cy="60324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7772400" y="2514600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Frames in Computer-Aided Surgery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4" name="Picture 13" descr="pointer2.gif"/>
          <p:cNvPicPr>
            <a:picLocks noChangeAspect="1"/>
          </p:cNvPicPr>
          <p:nvPr/>
        </p:nvPicPr>
        <p:blipFill>
          <a:blip r:embed="rId2" cstate="print">
            <a:lum bright="-100000"/>
          </a:blip>
          <a:stretch>
            <a:fillRect/>
          </a:stretch>
        </p:blipFill>
        <p:spPr>
          <a:xfrm>
            <a:off x="304800" y="2362200"/>
            <a:ext cx="381000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4" descr="poin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5240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19"/>
          <p:cNvGrpSpPr/>
          <p:nvPr/>
        </p:nvGrpSpPr>
        <p:grpSpPr>
          <a:xfrm rot="20760000">
            <a:off x="4667859" y="1599160"/>
            <a:ext cx="1447800" cy="1600200"/>
            <a:chOff x="4648200" y="4800600"/>
            <a:chExt cx="1447800" cy="1600200"/>
          </a:xfrm>
        </p:grpSpPr>
        <p:cxnSp>
          <p:nvCxnSpPr>
            <p:cNvPr id="21" name="Straight Arrow Connector 20"/>
            <p:cNvCxnSpPr/>
            <p:nvPr/>
          </p:nvCxnSpPr>
          <p:spPr>
            <a:xfrm flipV="1">
              <a:off x="5257800" y="5791200"/>
              <a:ext cx="838200" cy="635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4758531" y="5299075"/>
              <a:ext cx="997746" cy="796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10800000" flipV="1">
              <a:off x="4648200" y="5797552"/>
              <a:ext cx="609600" cy="60324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5269903" y="2057400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 rot="1800000">
            <a:off x="7008666" y="1931157"/>
            <a:ext cx="1447800" cy="1600200"/>
            <a:chOff x="4648200" y="4876800"/>
            <a:chExt cx="1447800" cy="1600200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5257800" y="5867400"/>
              <a:ext cx="838200" cy="635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 flipH="1" flipV="1">
              <a:off x="4758531" y="5375275"/>
              <a:ext cx="997746" cy="796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 flipV="1">
              <a:off x="4648200" y="5873752"/>
              <a:ext cx="609600" cy="603248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7772400" y="2514600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3124200" y="31242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2624931" y="26320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438400" y="2209800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Frames in CGI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Content Placeholder 6" descr="pirates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828800"/>
            <a:ext cx="4114800" cy="2920621"/>
          </a:xfrm>
        </p:spPr>
      </p:pic>
      <p:pic>
        <p:nvPicPr>
          <p:cNvPr id="8" name="Picture 7" descr="pirat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1905000"/>
            <a:ext cx="4114800" cy="256577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1127</TotalTime>
  <Words>227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Origin</vt:lpstr>
      <vt:lpstr>Equation</vt:lpstr>
      <vt:lpstr>Microsoft Equation 3.0</vt:lpstr>
      <vt:lpstr>Day 04</vt:lpstr>
      <vt:lpstr>Rigid Body Transformations in 3D</vt:lpstr>
      <vt:lpstr>Homogeneous Representation</vt:lpstr>
      <vt:lpstr>Homogeneous Representation</vt:lpstr>
      <vt:lpstr>Inverse Transformation</vt:lpstr>
      <vt:lpstr>Transform Equations</vt:lpstr>
      <vt:lpstr>Frames in Computer-Aided Surgery</vt:lpstr>
      <vt:lpstr>Frames in Computer-Aided Surgery</vt:lpstr>
      <vt:lpstr>Frames in CGI</vt:lpstr>
      <vt:lpstr>Frames in Computer-Aided Surgery</vt:lpstr>
      <vt:lpstr>Fiducial Registration</vt:lpstr>
      <vt:lpstr>Problem Statement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17</cp:revision>
  <dcterms:created xsi:type="dcterms:W3CDTF">2011-01-07T01:27:12Z</dcterms:created>
  <dcterms:modified xsi:type="dcterms:W3CDTF">2011-01-17T05:10:44Z</dcterms:modified>
</cp:coreProperties>
</file>